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2"/>
  </p:notesMasterIdLst>
  <p:handoutMasterIdLst>
    <p:handoutMasterId r:id="rId13"/>
  </p:handoutMasterIdLst>
  <p:sldIdLst>
    <p:sldId id="265" r:id="rId2"/>
    <p:sldId id="329" r:id="rId3"/>
    <p:sldId id="333" r:id="rId4"/>
    <p:sldId id="336" r:id="rId5"/>
    <p:sldId id="337" r:id="rId6"/>
    <p:sldId id="338" r:id="rId7"/>
    <p:sldId id="325" r:id="rId8"/>
    <p:sldId id="330" r:id="rId9"/>
    <p:sldId id="324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>
        <p:scale>
          <a:sx n="100" d="100"/>
          <a:sy n="100" d="100"/>
        </p:scale>
        <p:origin x="970" y="17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4/23/2025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95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olab.research.google.com/drive/1blE5wkQoWhC4QMRuK67tExHPW8Z4Cxrw?usp=sharing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6379" y="2394269"/>
            <a:ext cx="8701088" cy="1411444"/>
          </a:xfrm>
        </p:spPr>
        <p:txBody>
          <a:bodyPr>
            <a:no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chemeClr val="bg1"/>
                </a:solidFill>
              </a:rPr>
              <a:t>Лабораторная работа №</a:t>
            </a:r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, вариант </a:t>
            </a:r>
            <a:r>
              <a:rPr lang="en-US" dirty="0">
                <a:solidFill>
                  <a:schemeClr val="bg1"/>
                </a:solidFill>
              </a:rPr>
              <a:t>4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Grover's algorithm</a:t>
            </a:r>
            <a:br>
              <a:rPr lang="en-US" sz="1600" b="1" dirty="0"/>
            </a:br>
            <a:br>
              <a:rPr lang="en-US" sz="2800" b="1" dirty="0">
                <a:solidFill>
                  <a:schemeClr val="accent2"/>
                </a:solidFill>
              </a:rPr>
            </a:br>
            <a:r>
              <a:rPr lang="ru-RU" sz="28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 </a:t>
            </a:r>
            <a:br>
              <a:rPr lang="ru-RU" sz="2400" b="1" dirty="0">
                <a:solidFill>
                  <a:schemeClr val="accent2"/>
                </a:solidFill>
                <a:effectLst/>
                <a:latin typeface="Golos Text DemiBold" panose="020B0703020202020204"/>
              </a:rPr>
            </a:br>
            <a:r>
              <a:rPr lang="ru-RU" sz="2400" b="1" i="0" u="none" strike="noStrike" dirty="0">
                <a:solidFill>
                  <a:schemeClr val="accent2"/>
                </a:solidFill>
                <a:effectLst/>
                <a:latin typeface="Golos Text DemiBold" panose="020B0703020202020204"/>
              </a:rPr>
              <a:t> 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1F6669-0476-4D90-8F71-335A3CF143CA}"/>
              </a:ext>
            </a:extLst>
          </p:cNvPr>
          <p:cNvSpPr txBox="1"/>
          <p:nvPr/>
        </p:nvSpPr>
        <p:spPr>
          <a:xfrm>
            <a:off x="5643563" y="3805713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Выполнили студенты групп М3311 и М3303 Авсюкевич Анастасия и </a:t>
            </a:r>
            <a:r>
              <a:rPr lang="ru-RU" dirty="0" err="1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Аблеев</a:t>
            </a:r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Golos Text DemiBold" panose="020B0703020202020204"/>
              </a:rPr>
              <a:t> Эмиль</a:t>
            </a: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  <a:p>
            <a:pPr algn="r"/>
            <a:endParaRPr lang="ru-RU" dirty="0">
              <a:solidFill>
                <a:schemeClr val="accent2">
                  <a:lumMod val="20000"/>
                  <a:lumOff val="80000"/>
                </a:schemeClr>
              </a:solidFill>
              <a:latin typeface="Golos Text DemiBold" panose="020B07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127" y="1139397"/>
            <a:ext cx="6824381" cy="2439693"/>
          </a:xfrm>
        </p:spPr>
        <p:txBody>
          <a:bodyPr>
            <a:normAutofit fontScale="92500" lnSpcReduction="10000"/>
          </a:bodyPr>
          <a:lstStyle/>
          <a:p>
            <a:r>
              <a:rPr lang="ru-RU" sz="1300" b="1" dirty="0"/>
              <a:t>Алгоритм Гровера </a:t>
            </a:r>
            <a:r>
              <a:rPr lang="ru-RU" sz="1300" dirty="0"/>
              <a:t>— это квантовый алгоритм, предназначенный для поиска элемента в неструктурированном наборе данных с использованием квантовых вычислений (также используется в задачах оптимизации, например, для нахождения максимума или минимума функции). Алгоритм Гровера может значительно ускорить поиск, обеспечив квадратичное ускорение по сравнению с классическими алгоритмами поиска.</a:t>
            </a:r>
          </a:p>
          <a:p>
            <a:endParaRPr lang="ru-RU" sz="1300" dirty="0"/>
          </a:p>
          <a:p>
            <a:r>
              <a:rPr lang="ru-RU" sz="1300" u="sng" dirty="0"/>
              <a:t>Задача</a:t>
            </a:r>
            <a:r>
              <a:rPr lang="ru-RU" sz="1300" dirty="0"/>
              <a:t>: найти определённый элемент x из множества N элементов. </a:t>
            </a:r>
          </a:p>
          <a:p>
            <a:endParaRPr lang="ru-RU" sz="1300" dirty="0"/>
          </a:p>
          <a:p>
            <a:r>
              <a:rPr lang="ru-RU" sz="1300" dirty="0"/>
              <a:t>Квантовые компьютеры используют принципы суперпозиции и интерференции, что позволяет </a:t>
            </a:r>
          </a:p>
          <a:p>
            <a:r>
              <a:rPr lang="ru-RU" sz="1300" dirty="0"/>
              <a:t>им параллельно обрабатывать несколько состояний. </a:t>
            </a:r>
          </a:p>
          <a:p>
            <a:r>
              <a:rPr lang="ru-RU" sz="1300" dirty="0"/>
              <a:t>В контексте алгоритма Гровера, суперпозиция используется для представления всех </a:t>
            </a:r>
          </a:p>
          <a:p>
            <a:r>
              <a:rPr lang="ru-RU" sz="1300" dirty="0"/>
              <a:t>возможных состояний системы.</a:t>
            </a:r>
          </a:p>
          <a:p>
            <a:endParaRPr lang="ru-RU" sz="13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 чем пойдет речь: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EA0DDF-A256-4C63-B1C4-473E8CA8D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629" y="1692044"/>
            <a:ext cx="705228" cy="4614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0B51648-1E0B-4A18-B96E-4EDFE7E87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295" y="2303917"/>
            <a:ext cx="669131" cy="314491"/>
          </a:xfrm>
          <a:prstGeom prst="rect">
            <a:avLst/>
          </a:prstGeom>
        </p:spPr>
      </p:pic>
      <p:sp>
        <p:nvSpPr>
          <p:cNvPr id="12" name="Символ &quot;Запрещено&quot; 11">
            <a:extLst>
              <a:ext uri="{FF2B5EF4-FFF2-40B4-BE49-F238E27FC236}">
                <a16:creationId xmlns:a16="http://schemas.microsoft.com/office/drawing/2014/main" id="{C138456C-2CBF-43D7-8827-A16A79C07534}"/>
              </a:ext>
            </a:extLst>
          </p:cNvPr>
          <p:cNvSpPr/>
          <p:nvPr/>
        </p:nvSpPr>
        <p:spPr>
          <a:xfrm>
            <a:off x="7089294" y="2126618"/>
            <a:ext cx="669131" cy="647700"/>
          </a:xfrm>
          <a:prstGeom prst="noSmoking">
            <a:avLst>
              <a:gd name="adj" fmla="val 37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3" name="Круг: прозрачная заливка 12">
            <a:extLst>
              <a:ext uri="{FF2B5EF4-FFF2-40B4-BE49-F238E27FC236}">
                <a16:creationId xmlns:a16="http://schemas.microsoft.com/office/drawing/2014/main" id="{7F2E15BC-8220-4DD0-9E4F-513ABC8AD997}"/>
              </a:ext>
            </a:extLst>
          </p:cNvPr>
          <p:cNvSpPr/>
          <p:nvPr/>
        </p:nvSpPr>
        <p:spPr>
          <a:xfrm>
            <a:off x="7746387" y="1574260"/>
            <a:ext cx="795711" cy="748069"/>
          </a:xfrm>
          <a:prstGeom prst="donut">
            <a:avLst>
              <a:gd name="adj" fmla="val 388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519DF3C-0867-4720-A83C-F8F0032D4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178" y="3579090"/>
            <a:ext cx="3967265" cy="1063227"/>
          </a:xfrm>
          <a:prstGeom prst="rect">
            <a:avLst/>
          </a:prstGeom>
        </p:spPr>
      </p:pic>
      <p:pic>
        <p:nvPicPr>
          <p:cNvPr id="11" name="Объект 8">
            <a:extLst>
              <a:ext uri="{FF2B5EF4-FFF2-40B4-BE49-F238E27FC236}">
                <a16:creationId xmlns:a16="http://schemas.microsoft.com/office/drawing/2014/main" id="{040908B1-4DB3-415C-9F88-27481A803B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914" y="3113190"/>
            <a:ext cx="2323184" cy="152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8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5763" y="1027572"/>
            <a:ext cx="6958012" cy="3708734"/>
          </a:xfrm>
        </p:spPr>
        <p:txBody>
          <a:bodyPr>
            <a:noAutofit/>
          </a:bodyPr>
          <a:lstStyle/>
          <a:p>
            <a:endParaRPr lang="ru-RU" sz="1100" dirty="0"/>
          </a:p>
          <a:p>
            <a:r>
              <a:rPr lang="ru-RU" sz="1100" b="1" i="1" dirty="0"/>
              <a:t>1) Инициализация</a:t>
            </a:r>
            <a:r>
              <a:rPr lang="ru-RU" sz="1100" i="1" dirty="0"/>
              <a:t>: </a:t>
            </a:r>
            <a:r>
              <a:rPr lang="ru-RU" sz="1100" dirty="0"/>
              <a:t>алгоритм начинается с подготовки квантового состояния, которое является суперпозицией всех возможных записей базы данных (состояний). Это состояние обычно подготавливается с помощью оператора Адамара, который создает равномерную суперпозицию всех состояний. Оно </a:t>
            </a:r>
            <a:r>
              <a:rPr lang="ru-RU" sz="1100" dirty="0">
                <a:effectLst/>
              </a:rPr>
              <a:t>имеет ненулевое совпадение с целевым состоянием </a:t>
            </a:r>
            <a:r>
              <a:rPr lang="en-US" sz="1100" dirty="0">
                <a:effectLst/>
              </a:rPr>
              <a:t>|</a:t>
            </a:r>
            <a:r>
              <a:rPr lang="ru-RU" sz="1100" dirty="0">
                <a:effectLst/>
              </a:rPr>
              <a:t>ϕ⟩.</a:t>
            </a:r>
          </a:p>
          <a:p>
            <a:r>
              <a:rPr lang="ru-RU" sz="1100" dirty="0">
                <a:effectLst/>
              </a:rPr>
              <a:t>Но можно записать удобнее: сделать |ϕ⟩ элементом базиса, тогда: |Ψ⟩=α|ϕ⟩+β|ϕ⊥⟩, где |ϕ⊥⟩ является некоторым состоянием, ортогональным </a:t>
            </a:r>
            <a:r>
              <a:rPr lang="en-US" sz="1100" dirty="0">
                <a:effectLst/>
              </a:rPr>
              <a:t>|</a:t>
            </a:r>
            <a:r>
              <a:rPr lang="ru-RU" sz="1100" dirty="0">
                <a:effectLst/>
              </a:rPr>
              <a:t>ϕ⟩ и α, β ∈ R. Это позволяет представить начальное состояние в двумерном пространстве.</a:t>
            </a:r>
            <a:endParaRPr lang="en-US" sz="1100" dirty="0">
              <a:effectLst/>
            </a:endParaRPr>
          </a:p>
          <a:p>
            <a:endParaRPr lang="ru-RU" sz="1100" dirty="0"/>
          </a:p>
          <a:p>
            <a:r>
              <a:rPr lang="ru-RU" sz="1100" b="1" i="1" dirty="0"/>
              <a:t>2) Усиление амплитуды</a:t>
            </a:r>
            <a:r>
              <a:rPr lang="ru-RU" sz="1100" dirty="0"/>
              <a:t>, алгоритм итеративно применяет две операции:</a:t>
            </a:r>
          </a:p>
          <a:p>
            <a:r>
              <a:rPr lang="ru-RU" sz="1100" i="1" dirty="0">
                <a:solidFill>
                  <a:schemeClr val="accent1">
                    <a:lumMod val="50000"/>
                  </a:schemeClr>
                </a:solidFill>
              </a:rPr>
              <a:t>2.1 Оракул</a:t>
            </a:r>
            <a:r>
              <a:rPr lang="ru-RU" sz="11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ru-RU" sz="1100" dirty="0"/>
              <a:t>эта операция отмечает целевой элемент в базе данных (целевое состояние). Она может быть реализована по-разному в зависимости от конкретной проблемы.</a:t>
            </a:r>
          </a:p>
          <a:p>
            <a:r>
              <a:rPr lang="ru-RU" sz="1100" dirty="0"/>
              <a:t>Например: помечает целевое состояние отрицательной фазой.                                          ,  где </a:t>
            </a:r>
            <a:r>
              <a:rPr lang="en-US" sz="1100" dirty="0"/>
              <a:t>f(x) – </a:t>
            </a:r>
            <a:r>
              <a:rPr lang="ru-RU" sz="1100" dirty="0"/>
              <a:t>индикаторная</a:t>
            </a:r>
            <a:endParaRPr lang="en-US" sz="1100" dirty="0"/>
          </a:p>
          <a:p>
            <a:r>
              <a:rPr lang="ru-RU" sz="1100" dirty="0"/>
              <a:t> ф-я, принимающая 1 для нужного решения и 0 в остальных случаях</a:t>
            </a:r>
          </a:p>
          <a:p>
            <a:r>
              <a:rPr lang="ru-RU" sz="1100" i="1" dirty="0">
                <a:solidFill>
                  <a:schemeClr val="accent1">
                    <a:lumMod val="50000"/>
                  </a:schemeClr>
                </a:solidFill>
              </a:rPr>
              <a:t>2.2 Диффузионное преобразование: </a:t>
            </a:r>
            <a:r>
              <a:rPr lang="ru-RU" sz="1100" dirty="0"/>
              <a:t>эта операция усиливает амплитуду отмеченного элемента, </a:t>
            </a:r>
            <a:endParaRPr lang="en-US" sz="1100" dirty="0"/>
          </a:p>
          <a:p>
            <a:r>
              <a:rPr lang="ru-RU" sz="1100" dirty="0"/>
              <a:t>одновременно уменьшая амплитуды других элементов. Здесь ∣ψ​⟩ — это начальная суперпозиция.</a:t>
            </a:r>
          </a:p>
          <a:p>
            <a:endParaRPr lang="ru-RU" sz="1100" dirty="0"/>
          </a:p>
          <a:p>
            <a:r>
              <a:rPr lang="ru-RU" sz="1100" b="1" i="1" dirty="0"/>
              <a:t>3) Измерение</a:t>
            </a:r>
            <a:r>
              <a:rPr lang="ru-RU" sz="1100" i="1" dirty="0"/>
              <a:t>: </a:t>
            </a:r>
            <a:r>
              <a:rPr lang="ru-RU" sz="1100" dirty="0"/>
              <a:t>после достаточного количества итераций измеряется квантовое состояние. Результатом</a:t>
            </a:r>
            <a:endParaRPr lang="en-US" sz="1100" dirty="0"/>
          </a:p>
          <a:p>
            <a:r>
              <a:rPr lang="ru-RU" sz="1100" dirty="0"/>
              <a:t> является целевой элемент с высокой вероятностью.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94" y="185022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Этапы алгоритма: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7FEEC2C-7CE2-49E3-93F2-2BC1E351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81" y="3253731"/>
            <a:ext cx="1119578" cy="22090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40158D-5310-486E-93E5-54B587C4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045" y="3705893"/>
            <a:ext cx="1269883" cy="3219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427E63-DD29-4F13-AB43-361C9B241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619" y="1598019"/>
            <a:ext cx="1950618" cy="44585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1E254F9-1170-4A13-AB10-DE4096D161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1" t="5859" r="4358" b="6351"/>
          <a:stretch/>
        </p:blipFill>
        <p:spPr>
          <a:xfrm>
            <a:off x="6978660" y="2113772"/>
            <a:ext cx="1700212" cy="12055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692DE46-C295-4AEF-9B62-2C816816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403" y="2159737"/>
            <a:ext cx="716469" cy="16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3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A70F80B9-AE25-42D6-A027-017EBFF892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4485" y="294890"/>
            <a:ext cx="6822280" cy="1239043"/>
          </a:xfrm>
        </p:spPr>
        <p:txBody>
          <a:bodyPr>
            <a:normAutofit fontScale="97500"/>
          </a:bodyPr>
          <a:lstStyle/>
          <a:p>
            <a:r>
              <a:rPr lang="ru-RU" sz="1400" dirty="0">
                <a:effectLst/>
              </a:rPr>
              <a:t>Основная идея алгоритма: существует последовательность из двух отражений, которые позволяют нам эффективно выполнять поворот к целевому состоянию. Первое - это отражение относительно |ϕ⊥⟩ , а второе - отражение относительно </a:t>
            </a:r>
            <a:r>
              <a:rPr lang="en-US" sz="1400" dirty="0">
                <a:effectLst/>
              </a:rPr>
              <a:t>|</a:t>
            </a:r>
            <a:r>
              <a:rPr lang="ru-RU" sz="1400" dirty="0">
                <a:effectLst/>
              </a:rPr>
              <a:t>Ψ⟩.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457C2-BCB6-4CCA-A056-AA380A581D62}"/>
              </a:ext>
            </a:extLst>
          </p:cNvPr>
          <p:cNvSpPr txBox="1"/>
          <p:nvPr/>
        </p:nvSpPr>
        <p:spPr>
          <a:xfrm>
            <a:off x="154485" y="171868"/>
            <a:ext cx="72419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000" dirty="0">
              <a:highlight>
                <a:srgbClr val="C0C0C0"/>
              </a:highlight>
              <a:latin typeface="Golos Text" panose="020B0503020202020204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44BF8D-8896-4431-8555-65CA25C9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47" y="1235869"/>
            <a:ext cx="2584405" cy="185422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F812BAE-2AB4-47A4-A404-15978C449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48" y="1299985"/>
            <a:ext cx="1526096" cy="7074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FA0761D-BBAE-4EEC-B82E-8549031BF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097" y="2858512"/>
            <a:ext cx="2247807" cy="194995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149F17-7F0E-4A79-81AB-9CA97A6E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346" y="1653689"/>
            <a:ext cx="3585663" cy="28804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B8E029-FDE2-4185-8AA3-059AFFC324D6}"/>
              </a:ext>
            </a:extLst>
          </p:cNvPr>
          <p:cNvSpPr txBox="1"/>
          <p:nvPr/>
        </p:nvSpPr>
        <p:spPr>
          <a:xfrm>
            <a:off x="224746" y="1357313"/>
            <a:ext cx="5110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809F3-6A75-4CDD-BB10-A8FC478EA1DD}"/>
              </a:ext>
            </a:extLst>
          </p:cNvPr>
          <p:cNvSpPr txBox="1"/>
          <p:nvPr/>
        </p:nvSpPr>
        <p:spPr>
          <a:xfrm>
            <a:off x="1996677" y="2890420"/>
            <a:ext cx="560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dirty="0"/>
              <a:t>2)</a:t>
            </a:r>
          </a:p>
        </p:txBody>
      </p:sp>
    </p:spTree>
    <p:extLst>
      <p:ext uri="{BB962C8B-B14F-4D97-AF65-F5344CB8AC3E}">
        <p14:creationId xmlns:p14="http://schemas.microsoft.com/office/powerpoint/2010/main" val="366537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F91C0C-8A3A-4D96-9D89-BACFFD69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30" y="21656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Нахождение </a:t>
            </a:r>
            <a:r>
              <a:rPr lang="en-US" dirty="0"/>
              <a:t>max/min</a:t>
            </a:r>
            <a:r>
              <a:rPr lang="ru-RU" dirty="0"/>
              <a:t> функции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43EF15-B193-4A01-ABAB-E9A3AAD4A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5973" y="972108"/>
            <a:ext cx="5079519" cy="117872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7EA4EC-3FCF-4D00-8810-D1A4ED7A854B}"/>
              </a:ext>
            </a:extLst>
          </p:cNvPr>
          <p:cNvSpPr txBox="1"/>
          <p:nvPr/>
        </p:nvSpPr>
        <p:spPr>
          <a:xfrm>
            <a:off x="190898" y="2393378"/>
            <a:ext cx="52145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chemeClr val="bg1"/>
                </a:solidFill>
                <a:latin typeface="Golos Text" panose="020B0503020202020204"/>
              </a:rPr>
              <a:t>Основная идея: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  <a:latin typeface="Golos Text" panose="020B0503020202020204"/>
              </a:rPr>
              <a:t>П</a:t>
            </a: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ереводим задачу оптимизации в задачу поиска, а затем применяем алгоритм Гровера для поиска решения.</a:t>
            </a:r>
          </a:p>
          <a:p>
            <a:endParaRPr lang="ru-RU" sz="1400" dirty="0">
              <a:solidFill>
                <a:schemeClr val="bg1"/>
              </a:solidFill>
              <a:latin typeface="Golos Text" panose="020B0503020202020204"/>
            </a:endParaRPr>
          </a:p>
          <a:p>
            <a:r>
              <a:rPr lang="ru-RU" sz="1400" b="1" dirty="0">
                <a:solidFill>
                  <a:schemeClr val="bg1"/>
                </a:solidFill>
                <a:latin typeface="Golos Text" panose="020B0503020202020204"/>
              </a:rPr>
              <a:t>Общая схема:</a:t>
            </a:r>
          </a:p>
          <a:p>
            <a:pPr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Задаем начальный порог (</a:t>
            </a:r>
            <a:r>
              <a:rPr lang="ru-RU" sz="1400" dirty="0" err="1">
                <a:solidFill>
                  <a:schemeClr val="bg1"/>
                </a:solidFill>
                <a:latin typeface="Golos Text" panose="020B0503020202020204"/>
              </a:rPr>
              <a:t>threshold</a:t>
            </a: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) T.</a:t>
            </a:r>
          </a:p>
          <a:p>
            <a:pPr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Строим оракул, который отмечает все значения x, где f(x)≤T (для минимума) или f(x)≥T (для максимума).</a:t>
            </a:r>
          </a:p>
          <a:p>
            <a:pPr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Используем алгоритм Гровера для поиска таких x.</a:t>
            </a:r>
          </a:p>
          <a:p>
            <a:pPr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Если нашли — уменьшаем (или увеличиваем) T, повторяем.</a:t>
            </a:r>
          </a:p>
          <a:p>
            <a:pPr>
              <a:buFont typeface="+mj-lt"/>
              <a:buAutoNum type="arabicPeriod"/>
            </a:pPr>
            <a:r>
              <a:rPr lang="ru-RU" sz="1400" dirty="0">
                <a:solidFill>
                  <a:schemeClr val="bg1"/>
                </a:solidFill>
                <a:latin typeface="Golos Text" panose="020B0503020202020204"/>
              </a:rPr>
              <a:t>Повторяем, пока не достигнем наилучшего значения.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EF0D72-7BF2-493A-97EB-F658F2DE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69" y="1092994"/>
            <a:ext cx="2896958" cy="1378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DCB402-3FEF-4385-A7D9-E65F9713FB23}"/>
              </a:ext>
            </a:extLst>
          </p:cNvPr>
          <p:cNvSpPr txBox="1"/>
          <p:nvPr/>
        </p:nvSpPr>
        <p:spPr>
          <a:xfrm>
            <a:off x="5876714" y="2902003"/>
            <a:ext cx="30763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chemeClr val="bg1"/>
                </a:solidFill>
                <a:latin typeface="Golos Text"/>
              </a:rPr>
              <a:t>Заметки и расширения: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Golos Text"/>
              </a:rPr>
              <a:t>Для больших пространств можно использовать </a:t>
            </a:r>
            <a:r>
              <a:rPr lang="ru-RU" sz="1200" b="1" dirty="0">
                <a:solidFill>
                  <a:schemeClr val="bg1"/>
                </a:solidFill>
                <a:latin typeface="Golos Text"/>
              </a:rPr>
              <a:t>адаптивные методы </a:t>
            </a:r>
            <a:r>
              <a:rPr lang="ru-RU" sz="1200" dirty="0">
                <a:solidFill>
                  <a:schemeClr val="bg1"/>
                </a:solidFill>
                <a:latin typeface="Golos Text"/>
              </a:rPr>
              <a:t>изменения T — например, </a:t>
            </a:r>
            <a:r>
              <a:rPr lang="ru-RU" sz="1200" dirty="0" err="1">
                <a:solidFill>
                  <a:schemeClr val="bg1"/>
                </a:solidFill>
                <a:latin typeface="Golos Text"/>
              </a:rPr>
              <a:t>бинпоиск</a:t>
            </a:r>
            <a:r>
              <a:rPr lang="ru-RU" sz="1200" dirty="0">
                <a:solidFill>
                  <a:schemeClr val="bg1"/>
                </a:solidFill>
                <a:latin typeface="Golos Text"/>
              </a:rPr>
              <a:t>.</a:t>
            </a:r>
            <a:endParaRPr lang="en-US" sz="1200" dirty="0">
              <a:solidFill>
                <a:schemeClr val="bg1"/>
              </a:solidFill>
              <a:latin typeface="Golos Text"/>
            </a:endParaRPr>
          </a:p>
          <a:p>
            <a:pPr>
              <a:buFont typeface="Arial" panose="020B0604020202020204" pitchFamily="34" charset="0"/>
              <a:buChar char="•"/>
            </a:pPr>
            <a:endParaRPr lang="ru-RU" sz="1200" dirty="0">
              <a:solidFill>
                <a:schemeClr val="bg1"/>
              </a:solidFill>
              <a:latin typeface="Golos Tex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chemeClr val="bg1"/>
                </a:solidFill>
                <a:latin typeface="Golos Text"/>
              </a:rPr>
              <a:t>Этот метод </a:t>
            </a:r>
            <a:r>
              <a:rPr lang="ru-RU" sz="1200" b="1" dirty="0">
                <a:solidFill>
                  <a:schemeClr val="bg1"/>
                </a:solidFill>
                <a:latin typeface="Golos Text"/>
              </a:rPr>
              <a:t>не дает точного минимума</a:t>
            </a:r>
            <a:r>
              <a:rPr lang="ru-RU" sz="1200" dirty="0">
                <a:solidFill>
                  <a:schemeClr val="bg1"/>
                </a:solidFill>
                <a:latin typeface="Golos Text"/>
              </a:rPr>
              <a:t>, но позволяет получить очень хорошее приближение быстрее, чем классический полный перебор.</a:t>
            </a:r>
          </a:p>
        </p:txBody>
      </p:sp>
    </p:spTree>
    <p:extLst>
      <p:ext uri="{BB962C8B-B14F-4D97-AF65-F5344CB8AC3E}">
        <p14:creationId xmlns:p14="http://schemas.microsoft.com/office/powerpoint/2010/main" val="105222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EC7B6-A83E-4D23-9829-4F6935A30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" y="291401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нахождения минимума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ED2D83-238B-47BF-82BB-FDECE77B4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88" y="1174115"/>
            <a:ext cx="2916341" cy="1270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E40D92-7918-4449-842C-12DF631542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2"/>
          <a:stretch/>
        </p:blipFill>
        <p:spPr>
          <a:xfrm>
            <a:off x="753683" y="2416142"/>
            <a:ext cx="2916341" cy="73725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3C3B95-B9B8-4584-866D-48196004BF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5"/>
          <a:stretch/>
        </p:blipFill>
        <p:spPr>
          <a:xfrm>
            <a:off x="753683" y="3235761"/>
            <a:ext cx="3553208" cy="5001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8D555F0-482A-4A81-8764-7703437E15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"/>
          <a:stretch/>
        </p:blipFill>
        <p:spPr>
          <a:xfrm>
            <a:off x="613029" y="3907562"/>
            <a:ext cx="4909655" cy="7977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B7A0BD-6A0B-475E-9269-B0B8E8A3D4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4160" y="1623112"/>
            <a:ext cx="4192592" cy="78457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D26FE18-4CE1-4CF2-B1FC-CCBCC30FB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4160" y="2548936"/>
            <a:ext cx="4064794" cy="47167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F956BC-A0F6-447C-B676-9E478DA1F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4160" y="3161852"/>
            <a:ext cx="4293586" cy="4365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63B591-72C2-488A-BC7F-1445AEF45C27}"/>
              </a:ext>
            </a:extLst>
          </p:cNvPr>
          <p:cNvSpPr txBox="1"/>
          <p:nvPr/>
        </p:nvSpPr>
        <p:spPr>
          <a:xfrm>
            <a:off x="393762" y="2374234"/>
            <a:ext cx="438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1)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4198A-26FE-426B-ABB6-920E1A0A1AF5}"/>
              </a:ext>
            </a:extLst>
          </p:cNvPr>
          <p:cNvSpPr txBox="1"/>
          <p:nvPr/>
        </p:nvSpPr>
        <p:spPr>
          <a:xfrm>
            <a:off x="407147" y="3202642"/>
            <a:ext cx="438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/>
              <a:t>2)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71EDD4-DA77-4B8D-8CDE-D50184A6C5D7}"/>
              </a:ext>
            </a:extLst>
          </p:cNvPr>
          <p:cNvSpPr txBox="1"/>
          <p:nvPr/>
        </p:nvSpPr>
        <p:spPr>
          <a:xfrm>
            <a:off x="4079081" y="1475748"/>
            <a:ext cx="326983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/>
              <a:t>3</a:t>
            </a:r>
            <a:r>
              <a:rPr lang="en-US" sz="1100" dirty="0"/>
              <a:t>-5</a:t>
            </a:r>
            <a:r>
              <a:rPr lang="ru-RU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674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267A0A-F723-42C7-9778-038DB95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81" y="1238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Реализация алгоритма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4E7413-63BB-4009-AF6E-C561AD896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927351"/>
            <a:ext cx="3178969" cy="37839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2A619A-41D4-4CDC-8BDB-37D8F6824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"/>
          <a:stretch/>
        </p:blipFill>
        <p:spPr>
          <a:xfrm>
            <a:off x="3823221" y="740547"/>
            <a:ext cx="3406253" cy="282919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07DD87C-F8B2-4EFB-BBAE-CF95AFA26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43" y="3221307"/>
            <a:ext cx="2482282" cy="17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F267A0A-F723-42C7-9778-038DB954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95" y="7242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(тестовые сценарии)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4D5B1C-FCA0-4D0C-89CF-97CF5ED8D9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2"/>
          <a:stretch/>
        </p:blipFill>
        <p:spPr>
          <a:xfrm>
            <a:off x="413695" y="885180"/>
            <a:ext cx="3241385" cy="18401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D4FD1D-0C64-4A9C-BC52-C2063695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4"/>
          <a:stretch/>
        </p:blipFill>
        <p:spPr>
          <a:xfrm>
            <a:off x="413695" y="2977473"/>
            <a:ext cx="3241385" cy="186094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CCAF77A-8E2C-4CD6-8AE5-74BACE294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32"/>
          <a:stretch/>
        </p:blipFill>
        <p:spPr>
          <a:xfrm>
            <a:off x="5130454" y="879338"/>
            <a:ext cx="3327745" cy="18945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EB896A-5AFA-4933-BFC8-4308F05CE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32"/>
          <a:stretch/>
        </p:blipFill>
        <p:spPr>
          <a:xfrm>
            <a:off x="5130453" y="3031867"/>
            <a:ext cx="3327745" cy="1878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7FFA81-141C-451D-8B13-A4AA006B88A5}"/>
              </a:ext>
            </a:extLst>
          </p:cNvPr>
          <p:cNvSpPr txBox="1"/>
          <p:nvPr/>
        </p:nvSpPr>
        <p:spPr>
          <a:xfrm>
            <a:off x="100015" y="608181"/>
            <a:ext cx="735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n=6, 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=3</a:t>
            </a:r>
            <a:endParaRPr lang="ru-RU" sz="1200" dirty="0">
              <a:solidFill>
                <a:schemeClr val="bg1"/>
              </a:solidFill>
              <a:latin typeface="Golos Text" panose="020B0503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A81449-417D-4F2B-B9DC-FFBD89DBC77C}"/>
              </a:ext>
            </a:extLst>
          </p:cNvPr>
          <p:cNvSpPr txBox="1"/>
          <p:nvPr/>
        </p:nvSpPr>
        <p:spPr>
          <a:xfrm>
            <a:off x="100015" y="2700744"/>
            <a:ext cx="23931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n=6, 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=10</a:t>
            </a:r>
            <a:endParaRPr lang="ru-RU" sz="1200" dirty="0">
              <a:solidFill>
                <a:schemeClr val="bg1"/>
              </a:solidFill>
              <a:latin typeface="Golos Text" panose="020B0503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B0A68F-186A-447E-9270-F30DF1689940}"/>
              </a:ext>
            </a:extLst>
          </p:cNvPr>
          <p:cNvSpPr txBox="1"/>
          <p:nvPr/>
        </p:nvSpPr>
        <p:spPr>
          <a:xfrm>
            <a:off x="4878853" y="594040"/>
            <a:ext cx="23312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n=10, 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=3</a:t>
            </a:r>
            <a:endParaRPr lang="ru-RU" sz="1200" dirty="0">
              <a:solidFill>
                <a:schemeClr val="bg1"/>
              </a:solidFill>
              <a:latin typeface="Golos Text" panose="020B0503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9FC5-56AD-4588-B776-580CD5EDCDD8}"/>
              </a:ext>
            </a:extLst>
          </p:cNvPr>
          <p:cNvSpPr txBox="1"/>
          <p:nvPr/>
        </p:nvSpPr>
        <p:spPr>
          <a:xfrm>
            <a:off x="4878525" y="2773894"/>
            <a:ext cx="37582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n=10, </a:t>
            </a:r>
            <a:r>
              <a:rPr lang="en-US" sz="1200" dirty="0" err="1">
                <a:solidFill>
                  <a:schemeClr val="bg1"/>
                </a:solidFill>
              </a:rPr>
              <a:t>i</a:t>
            </a:r>
            <a:r>
              <a:rPr lang="en-US" sz="1200" dirty="0">
                <a:solidFill>
                  <a:schemeClr val="bg1"/>
                </a:solidFill>
              </a:rPr>
              <a:t>=10</a:t>
            </a:r>
            <a:endParaRPr lang="ru-RU" sz="1200" dirty="0">
              <a:solidFill>
                <a:schemeClr val="bg1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3966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Применимость и ограничения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785EEA-9D0F-428D-BA83-B9AAFEE2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56" y="1633240"/>
            <a:ext cx="8243888" cy="10344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44B960-2AE5-4EE8-9D44-36E618CC84F4}"/>
              </a:ext>
            </a:extLst>
          </p:cNvPr>
          <p:cNvSpPr txBox="1"/>
          <p:nvPr/>
        </p:nvSpPr>
        <p:spPr>
          <a:xfrm>
            <a:off x="539353" y="2637637"/>
            <a:ext cx="8065294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1100" dirty="0"/>
          </a:p>
          <a:p>
            <a:pPr algn="just"/>
            <a:r>
              <a:rPr lang="ru-RU" sz="1100" dirty="0">
                <a:latin typeface="Golos Text" panose="020B0503020202020204"/>
              </a:rPr>
              <a:t>Эффективность алгоритма прямо зависит от числа </a:t>
            </a:r>
            <a:r>
              <a:rPr lang="ru-RU" sz="1100" dirty="0" err="1">
                <a:latin typeface="Golos Text" panose="020B0503020202020204"/>
              </a:rPr>
              <a:t>кубитов</a:t>
            </a:r>
            <a:r>
              <a:rPr lang="ru-RU" sz="1100" dirty="0">
                <a:latin typeface="Golos Text" panose="020B0503020202020204"/>
              </a:rPr>
              <a:t>, которые используются для представления данных.</a:t>
            </a:r>
          </a:p>
          <a:p>
            <a:pPr algn="just"/>
            <a:r>
              <a:rPr lang="ru-RU" sz="1100" dirty="0">
                <a:latin typeface="Golos Text" panose="020B0503020202020204"/>
              </a:rPr>
              <a:t>Для поиска в базе данных из N элементов требуется n=⌈log2​N⌉ </a:t>
            </a:r>
            <a:r>
              <a:rPr lang="ru-RU" sz="1100" dirty="0" err="1">
                <a:latin typeface="Golos Text" panose="020B0503020202020204"/>
              </a:rPr>
              <a:t>кубитов</a:t>
            </a:r>
            <a:r>
              <a:rPr lang="ru-RU" sz="1100" dirty="0">
                <a:latin typeface="Golos Text" panose="020B0503020202020204"/>
              </a:rPr>
              <a:t>, что накладывает ограничения на размер базы данных, с которым может работать алгоритм, что также требует более мощных и сложных квантовых систем. На текущем этапе развития квантовых технологий, реализация большого числа </a:t>
            </a:r>
            <a:r>
              <a:rPr lang="ru-RU" sz="1100" dirty="0" err="1">
                <a:latin typeface="Golos Text" panose="020B0503020202020204"/>
              </a:rPr>
              <a:t>кубитов</a:t>
            </a:r>
            <a:r>
              <a:rPr lang="ru-RU" sz="1100" dirty="0">
                <a:latin typeface="Golos Text" panose="020B0503020202020204"/>
              </a:rPr>
              <a:t> для практических задач является значительной проблемой.</a:t>
            </a:r>
          </a:p>
          <a:p>
            <a:pPr algn="just"/>
            <a:endParaRPr lang="en-US" sz="1100" dirty="0">
              <a:latin typeface="Golos Text" panose="020B0503020202020204"/>
            </a:endParaRPr>
          </a:p>
          <a:p>
            <a:pPr algn="just"/>
            <a:r>
              <a:rPr lang="ru-RU" sz="1100" dirty="0">
                <a:latin typeface="Golos Text" panose="020B0503020202020204"/>
              </a:rPr>
              <a:t>В </a:t>
            </a:r>
            <a:r>
              <a:rPr lang="ru-RU" sz="1100" dirty="0"/>
              <a:t>реальных квантовых системах, где число </a:t>
            </a:r>
            <a:r>
              <a:rPr lang="ru-RU" sz="1100" dirty="0" err="1"/>
              <a:t>кубитов</a:t>
            </a:r>
            <a:r>
              <a:rPr lang="ru-RU" sz="1100" dirty="0"/>
              <a:t> велико, сохранение когерентности и минимизация ошибок становятся существенными проблемами. Это ограничивает реальную масштабируемость алгоритма и его эффективность на практике.</a:t>
            </a:r>
          </a:p>
          <a:p>
            <a:pPr algn="just"/>
            <a:endParaRPr lang="ru-RU" sz="1100" dirty="0">
              <a:latin typeface="Golos Text" panose="020B0503020202020204"/>
            </a:endParaRPr>
          </a:p>
          <a:p>
            <a:pPr algn="just"/>
            <a:r>
              <a:rPr lang="ru-RU" sz="1100" dirty="0"/>
              <a:t>Для работы с большими квантовыми системами необходимо развитие алгоритмов для квантовой коррекции ошибок, что позволит уменьшить вероятность ошибок и повысить стабильность работы с большим числом </a:t>
            </a:r>
            <a:r>
              <a:rPr lang="ru-RU" sz="1100" dirty="0" err="1"/>
              <a:t>кубитов</a:t>
            </a:r>
            <a:r>
              <a:rPr lang="ru-RU" sz="1100" dirty="0"/>
              <a:t>.</a:t>
            </a:r>
            <a:endParaRPr lang="ru-RU" sz="1100" dirty="0">
              <a:latin typeface="Golos Text" panose="020B050302020202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C7513-60C5-4E25-AA0D-A8E4783D7611}"/>
              </a:ext>
            </a:extLst>
          </p:cNvPr>
          <p:cNvSpPr txBox="1"/>
          <p:nvPr/>
        </p:nvSpPr>
        <p:spPr>
          <a:xfrm>
            <a:off x="457201" y="1185862"/>
            <a:ext cx="353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Golos Text" panose="020B0503020202020204"/>
              </a:rPr>
              <a:t>Алгоритмы, использующие схему Гровера:</a:t>
            </a:r>
          </a:p>
          <a:p>
            <a:endParaRPr lang="ru-RU" sz="1200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5580</TotalTime>
  <Words>710</Words>
  <Application>Microsoft Office PowerPoint</Application>
  <PresentationFormat>Экран (16:9)</PresentationFormat>
  <Paragraphs>63</Paragraphs>
  <Slides>10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Лабораторная работа №3, вариант 4 Grover's algorithm     </vt:lpstr>
      <vt:lpstr>О чем пойдет речь:</vt:lpstr>
      <vt:lpstr>Этапы алгоритма:</vt:lpstr>
      <vt:lpstr>Презентация PowerPoint</vt:lpstr>
      <vt:lpstr>Нахождение max/min функции</vt:lpstr>
      <vt:lpstr>Алгоритм нахождения минимума</vt:lpstr>
      <vt:lpstr>Реализация алгоритма</vt:lpstr>
      <vt:lpstr>Примеры (тестовые сценарии)</vt:lpstr>
      <vt:lpstr>Применимость и ограничения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Анастасия Авсюкевич</cp:lastModifiedBy>
  <cp:revision>143</cp:revision>
  <dcterms:created xsi:type="dcterms:W3CDTF">2014-06-27T12:30:22Z</dcterms:created>
  <dcterms:modified xsi:type="dcterms:W3CDTF">2025-04-23T07:24:14Z</dcterms:modified>
</cp:coreProperties>
</file>